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10"/>
  </p:notesMasterIdLst>
  <p:sldIdLst>
    <p:sldId id="2147378892" r:id="rId6"/>
    <p:sldId id="845" r:id="rId7"/>
    <p:sldId id="2147378882" r:id="rId8"/>
    <p:sldId id="2147378893" r:id="rId9"/>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51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2025/1/27</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C9E4919-8921-4E53-817D-973F5F6DF7C1}"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6684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2025/1/27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2025/1/27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15453"/>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15178"/>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51586"/>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11719"/>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66743"/>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sp>
        <p:nvSpPr>
          <p:cNvPr id="6" name="テキスト ボックス 5">
            <a:extLst>
              <a:ext uri="{FF2B5EF4-FFF2-40B4-BE49-F238E27FC236}">
                <a16:creationId xmlns:a16="http://schemas.microsoft.com/office/drawing/2014/main" id="{34C4DFA5-D155-792A-2115-2BF37F11D7D1}"/>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4F8387D-BCC5-0788-DBCA-2E492970A72D}"/>
              </a:ext>
            </a:extLst>
          </p:cNvPr>
          <p:cNvSpPr txBox="1"/>
          <p:nvPr/>
        </p:nvSpPr>
        <p:spPr>
          <a:xfrm>
            <a:off x="0" y="-4578"/>
            <a:ext cx="5042516" cy="276999"/>
          </a:xfrm>
          <a:prstGeom prst="rect">
            <a:avLst/>
          </a:prstGeom>
          <a:noFill/>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（別添１）</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170672732"/>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3755501172"/>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100218"/>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55131"/>
            <a:ext cx="4902124" cy="374461"/>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895D7E3C-DE3B-6F7A-2E3C-F01640A054DF}"/>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959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表 26">
            <a:extLst>
              <a:ext uri="{FF2B5EF4-FFF2-40B4-BE49-F238E27FC236}">
                <a16:creationId xmlns:a16="http://schemas.microsoft.com/office/drawing/2014/main" id="{3C7941E5-A0C8-A4C0-4E43-94FD6529D2AD}"/>
              </a:ext>
            </a:extLst>
          </p:cNvPr>
          <p:cNvGraphicFramePr>
            <a:graphicFrameLocks noGrp="1"/>
          </p:cNvGraphicFramePr>
          <p:nvPr/>
        </p:nvGraphicFramePr>
        <p:xfrm>
          <a:off x="4974554" y="2716646"/>
          <a:ext cx="4894500" cy="1163989"/>
        </p:xfrm>
        <a:graphic>
          <a:graphicData uri="http://schemas.openxmlformats.org/drawingml/2006/table">
            <a:tbl>
              <a:tblPr firstRow="1" bandRow="1">
                <a:tableStyleId>{912C8C85-51F0-491E-9774-3900AFEF0FD7}</a:tableStyleId>
              </a:tblPr>
              <a:tblGrid>
                <a:gridCol w="267668">
                  <a:extLst>
                    <a:ext uri="{9D8B030D-6E8A-4147-A177-3AD203B41FA5}">
                      <a16:colId xmlns:a16="http://schemas.microsoft.com/office/drawing/2014/main" val="3966827443"/>
                    </a:ext>
                  </a:extLst>
                </a:gridCol>
                <a:gridCol w="676304">
                  <a:extLst>
                    <a:ext uri="{9D8B030D-6E8A-4147-A177-3AD203B41FA5}">
                      <a16:colId xmlns:a16="http://schemas.microsoft.com/office/drawing/2014/main" val="3756062049"/>
                    </a:ext>
                  </a:extLst>
                </a:gridCol>
                <a:gridCol w="3356009">
                  <a:extLst>
                    <a:ext uri="{9D8B030D-6E8A-4147-A177-3AD203B41FA5}">
                      <a16:colId xmlns:a16="http://schemas.microsoft.com/office/drawing/2014/main" val="2357388432"/>
                    </a:ext>
                  </a:extLst>
                </a:gridCol>
                <a:gridCol w="594519">
                  <a:extLst>
                    <a:ext uri="{9D8B030D-6E8A-4147-A177-3AD203B41FA5}">
                      <a16:colId xmlns:a16="http://schemas.microsoft.com/office/drawing/2014/main" val="505857850"/>
                    </a:ext>
                  </a:extLst>
                </a:gridCol>
              </a:tblGrid>
              <a:tr h="336357">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10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1000" b="0">
                          <a:solidFill>
                            <a:schemeClr val="tx1"/>
                          </a:solidFill>
                          <a:latin typeface="ＭＳ ゴシック" panose="020B0609070205080204" pitchFamily="49" charset="-128"/>
                          <a:ea typeface="ＭＳ ゴシック" panose="020B0609070205080204" pitchFamily="49" charset="-128"/>
                        </a:rPr>
                      </a:b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0447">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環境配慮の取組方針の策定や研修の実施に努める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341029">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30" name="表 7">
            <a:extLst>
              <a:ext uri="{FF2B5EF4-FFF2-40B4-BE49-F238E27FC236}">
                <a16:creationId xmlns:a16="http://schemas.microsoft.com/office/drawing/2014/main" id="{E39C0356-3C95-C47C-144C-13E36EFE284C}"/>
              </a:ext>
            </a:extLst>
          </p:cNvPr>
          <p:cNvGraphicFramePr>
            <a:graphicFrameLocks noGrp="1"/>
          </p:cNvGraphicFramePr>
          <p:nvPr/>
        </p:nvGraphicFramePr>
        <p:xfrm>
          <a:off x="4974555" y="1417810"/>
          <a:ext cx="4894499" cy="1198880"/>
        </p:xfrm>
        <a:graphic>
          <a:graphicData uri="http://schemas.openxmlformats.org/drawingml/2006/table">
            <a:tbl>
              <a:tblPr firstRow="1" bandRow="1">
                <a:tableStyleId>{912C8C85-51F0-491E-9774-3900AFEF0FD7}</a:tableStyleId>
              </a:tblPr>
              <a:tblGrid>
                <a:gridCol w="267668">
                  <a:extLst>
                    <a:ext uri="{9D8B030D-6E8A-4147-A177-3AD203B41FA5}">
                      <a16:colId xmlns:a16="http://schemas.microsoft.com/office/drawing/2014/main" val="3966827443"/>
                    </a:ext>
                  </a:extLst>
                </a:gridCol>
                <a:gridCol w="657439">
                  <a:extLst>
                    <a:ext uri="{9D8B030D-6E8A-4147-A177-3AD203B41FA5}">
                      <a16:colId xmlns:a16="http://schemas.microsoft.com/office/drawing/2014/main" val="3756062049"/>
                    </a:ext>
                  </a:extLst>
                </a:gridCol>
                <a:gridCol w="3337205">
                  <a:extLst>
                    <a:ext uri="{9D8B030D-6E8A-4147-A177-3AD203B41FA5}">
                      <a16:colId xmlns:a16="http://schemas.microsoft.com/office/drawing/2014/main" val="2357388432"/>
                    </a:ext>
                  </a:extLst>
                </a:gridCol>
                <a:gridCol w="632187">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11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資源の再利用を検討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58773"/>
                  </a:ext>
                </a:extLst>
              </a:tr>
            </a:tbl>
          </a:graphicData>
        </a:graphic>
      </p:graphicFrame>
      <p:graphicFrame>
        <p:nvGraphicFramePr>
          <p:cNvPr id="31" name="表 7">
            <a:extLst>
              <a:ext uri="{FF2B5EF4-FFF2-40B4-BE49-F238E27FC236}">
                <a16:creationId xmlns:a16="http://schemas.microsoft.com/office/drawing/2014/main" id="{CBE8F60D-84E1-0635-0380-418964769421}"/>
              </a:ext>
            </a:extLst>
          </p:cNvPr>
          <p:cNvGraphicFramePr>
            <a:graphicFrameLocks noGrp="1"/>
          </p:cNvGraphicFramePr>
          <p:nvPr/>
        </p:nvGraphicFramePr>
        <p:xfrm>
          <a:off x="122446" y="1417810"/>
          <a:ext cx="4809000" cy="208788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72062">
                  <a:extLst>
                    <a:ext uri="{9D8B030D-6E8A-4147-A177-3AD203B41FA5}">
                      <a16:colId xmlns:a16="http://schemas.microsoft.com/office/drawing/2014/main" val="3756062049"/>
                    </a:ext>
                  </a:extLst>
                </a:gridCol>
                <a:gridCol w="3352801">
                  <a:extLst>
                    <a:ext uri="{9D8B030D-6E8A-4147-A177-3AD203B41FA5}">
                      <a16:colId xmlns:a16="http://schemas.microsoft.com/office/drawing/2014/main" val="2357388432"/>
                    </a:ext>
                  </a:extLst>
                </a:gridCol>
                <a:gridCol w="6211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オフィスや車両・機械等の電気・燃料の使用状況の記録・保存に努める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省エネを意識し、不必要・非効率なエネルギー消費をしない（照明、空調、ウォームビズ・クールビズ、燃費効率のよい機械の利用等）ように努める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117004"/>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環境負荷低減に配慮した商品、原料等の調達を検討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9492618"/>
                  </a:ext>
                </a:extLst>
              </a:tr>
            </a:tbl>
          </a:graphicData>
        </a:graphic>
      </p:graphicFrame>
      <p:sp>
        <p:nvSpPr>
          <p:cNvPr id="10" name="テキスト ボックス 9">
            <a:extLst>
              <a:ext uri="{FF2B5EF4-FFF2-40B4-BE49-F238E27FC236}">
                <a16:creationId xmlns:a16="http://schemas.microsoft.com/office/drawing/2014/main" id="{9DAF8577-A7B2-9A7B-0E92-6CA66664FCF3}"/>
              </a:ext>
            </a:extLst>
          </p:cNvPr>
          <p:cNvSpPr txBox="1"/>
          <p:nvPr/>
        </p:nvSpPr>
        <p:spPr>
          <a:xfrm>
            <a:off x="0" y="150493"/>
            <a:ext cx="4875053" cy="369332"/>
          </a:xfrm>
          <a:prstGeom prst="rect">
            <a:avLst/>
          </a:prstGeom>
          <a:noFill/>
        </p:spPr>
        <p:txBody>
          <a:bodyPr wrap="non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Meiryo UI"/>
                <a:ea typeface="Meiryo UI"/>
                <a:cs typeface="+mn-cs"/>
              </a:rPr>
              <a:t>環境負荷低減のチェックシート</a:t>
            </a:r>
            <a:r>
              <a:rPr kumimoji="0" lang="ja-JP" altLang="en-US" b="1" i="0" u="none" strike="noStrike" kern="1200" cap="none" spc="0" normalizeH="0" baseline="0" noProof="0" dirty="0">
                <a:ln>
                  <a:noFill/>
                </a:ln>
                <a:solidFill>
                  <a:prstClr val="black"/>
                </a:solidFill>
                <a:effectLst/>
                <a:uLnTx/>
                <a:uFillTx/>
                <a:latin typeface="メイリオ"/>
                <a:ea typeface="メイリオ"/>
                <a:cs typeface="+mn-cs"/>
              </a:rPr>
              <a:t>（自治体等向け）</a:t>
            </a:r>
            <a:endParaRPr kumimoji="1" lang="en-US" altLang="ja-JP"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 name="テキスト ボックス 5">
            <a:extLst>
              <a:ext uri="{FF2B5EF4-FFF2-40B4-BE49-F238E27FC236}">
                <a16:creationId xmlns:a16="http://schemas.microsoft.com/office/drawing/2014/main" id="{E6AE42E5-D08B-0921-71A5-2244BA244E12}"/>
              </a:ext>
            </a:extLst>
          </p:cNvPr>
          <p:cNvSpPr txBox="1"/>
          <p:nvPr/>
        </p:nvSpPr>
        <p:spPr>
          <a:xfrm>
            <a:off x="5482099" y="675335"/>
            <a:ext cx="4339650"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都道府県名・市町村名：</a:t>
            </a:r>
            <a:r>
              <a:rPr kumimoji="1" lang="ja-JP" altLang="en-US" sz="12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12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担当部署・担当者：</a:t>
            </a:r>
            <a:r>
              <a:rPr kumimoji="1" lang="ja-JP" altLang="en-US" sz="12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12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2366408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C8FBA38-9216-1BF5-BD24-E5CEA532B670}"/>
              </a:ext>
            </a:extLst>
          </p:cNvPr>
          <p:cNvSpPr txBox="1"/>
          <p:nvPr/>
        </p:nvSpPr>
        <p:spPr>
          <a:xfrm>
            <a:off x="69973" y="172629"/>
            <a:ext cx="6340197" cy="338554"/>
          </a:xfrm>
          <a:prstGeom prst="rect">
            <a:avLst/>
          </a:prstGeom>
          <a:noFill/>
        </p:spPr>
        <p:txBody>
          <a:bodyPr wrap="non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a:ea typeface="Meiryo UI"/>
                <a:cs typeface="+mn-cs"/>
              </a:rPr>
              <a:t>（裏面）</a:t>
            </a:r>
            <a:r>
              <a:rPr kumimoji="0" lang="ja-JP" altLang="en-US" sz="1600" b="1" i="0" u="none" strike="noStrike" kern="1200" cap="none" spc="0" normalizeH="0" baseline="0" noProof="0" dirty="0">
                <a:ln>
                  <a:noFill/>
                </a:ln>
                <a:solidFill>
                  <a:prstClr val="black"/>
                </a:solidFill>
                <a:effectLst/>
                <a:uLnTx/>
                <a:uFillTx/>
                <a:latin typeface="メイリオ"/>
                <a:ea typeface="メイリオ"/>
                <a:cs typeface="+mn-cs"/>
              </a:rPr>
              <a:t>農業経営体向け、畜産経営体向け、自治体等向け（共通）</a:t>
            </a:r>
            <a:endParaRPr kumimoji="1" lang="en-US" altLang="ja-JP" sz="16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7" name="正方形/長方形 6">
            <a:extLst>
              <a:ext uri="{FF2B5EF4-FFF2-40B4-BE49-F238E27FC236}">
                <a16:creationId xmlns:a16="http://schemas.microsoft.com/office/drawing/2014/main" id="{F8101FEA-E49D-4036-99A7-58DFB2C80B9F}"/>
              </a:ext>
            </a:extLst>
          </p:cNvPr>
          <p:cNvSpPr/>
          <p:nvPr/>
        </p:nvSpPr>
        <p:spPr>
          <a:xfrm>
            <a:off x="238957" y="837600"/>
            <a:ext cx="9428086" cy="59758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C91CEEF8-F105-AE1B-3F3B-756D8A751CC2}"/>
              </a:ext>
            </a:extLst>
          </p:cNvPr>
          <p:cNvSpPr txBox="1"/>
          <p:nvPr/>
        </p:nvSpPr>
        <p:spPr>
          <a:xfrm>
            <a:off x="238957" y="511183"/>
            <a:ext cx="9428086"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⑫「関係法令の遵守」に関する法令一覧</a:t>
            </a:r>
          </a:p>
        </p:txBody>
      </p:sp>
      <p:sp>
        <p:nvSpPr>
          <p:cNvPr id="13" name="テキスト ボックス 12">
            <a:extLst>
              <a:ext uri="{FF2B5EF4-FFF2-40B4-BE49-F238E27FC236}">
                <a16:creationId xmlns:a16="http://schemas.microsoft.com/office/drawing/2014/main" id="{9F54FD2C-6285-E470-F23A-D3FEF72F34A4}"/>
              </a:ext>
            </a:extLst>
          </p:cNvPr>
          <p:cNvSpPr txBox="1"/>
          <p:nvPr/>
        </p:nvSpPr>
        <p:spPr>
          <a:xfrm>
            <a:off x="443883" y="1296140"/>
            <a:ext cx="4287915" cy="522894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14" name="表 13">
            <a:extLst>
              <a:ext uri="{FF2B5EF4-FFF2-40B4-BE49-F238E27FC236}">
                <a16:creationId xmlns:a16="http://schemas.microsoft.com/office/drawing/2014/main" id="{CA3633C7-6826-B366-6A00-E980FE6AD078}"/>
              </a:ext>
            </a:extLst>
          </p:cNvPr>
          <p:cNvGraphicFramePr>
            <a:graphicFrameLocks noGrp="1"/>
          </p:cNvGraphicFramePr>
          <p:nvPr/>
        </p:nvGraphicFramePr>
        <p:xfrm>
          <a:off x="238957" y="873510"/>
          <a:ext cx="9428086" cy="5867400"/>
        </p:xfrm>
        <a:graphic>
          <a:graphicData uri="http://schemas.openxmlformats.org/drawingml/2006/table">
            <a:tbl>
              <a:tblPr/>
              <a:tblGrid>
                <a:gridCol w="9428086">
                  <a:extLst>
                    <a:ext uri="{9D8B030D-6E8A-4147-A177-3AD203B41FA5}">
                      <a16:colId xmlns:a16="http://schemas.microsoft.com/office/drawing/2014/main" val="1000326207"/>
                    </a:ext>
                  </a:extLst>
                </a:gridCol>
              </a:tblGrid>
              <a:tr h="5811862">
                <a:tc>
                  <a:txBody>
                    <a:bodyPr/>
                    <a:lstStyle/>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（１）適正な施肥</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・肥料の品質の確保等に関する法律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・農用地の土壌の汚染防止等に関する法律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・土壌汚染対策法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（２）適正な防除</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・農薬取締法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・植物防疫法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（３）エネルギーの節減</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・エネルギーの使用の合理化及び非化石エネルギーへの転換等に関する法律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（４）悪臭及び害虫の発生防止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・家畜排せつ物の管理の適正化及び利用の促進に関する法律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・悪臭防止法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（５）廃棄物の発生抑制、適正な循環的な利用及び適正な処分</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・廃棄物の処理及び清掃に関する法律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・食品循環資源の再生利用等の促進に関する法律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・国等による環境物品等の調達の推進等に関する法律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・容器包装に係る分別収集及び再商品化の促進等に関する法律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（平成７年法律第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・プラスチックに係る資源循環の促進等に関する法律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（令和３年法律第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（６）生物多様性への悪影響の防止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・遺伝子組換え生物等の使用等の規制による生物の多様性の確保に関する法律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・水質汚濁防止法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・湖沼水質保全特別措置法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・鳥獣の保護及び管理並びに狩猟の適正化に関する法律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・鳥獣による農林水産業等に係る被害の防止のための特別措置に関する法律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・合法伐採木材等の流通及び利用の促進に関する法律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・漁業法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・水産資源保護法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313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・持続的養殖生産確保法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（７）環境関係法令の遵守等</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・労働安全衛生法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・環境影響評価法 （平成</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９</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・地球温暖化対策の推進に関する法律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・国等における温室効果ガス等の排出の削減に配慮した契約の推進に関する法律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・土地改良法</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endPar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p>
                      <a:pPr marL="304800" indent="-152400" algn="l" latinLnBrk="1" hangingPunct="0"/>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・森林法</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249</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endPar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90170" marR="90170" marT="0" marB="0">
                    <a:lnL>
                      <a:noFill/>
                    </a:lnL>
                    <a:lnR>
                      <a:noFill/>
                    </a:lnR>
                    <a:lnT>
                      <a:noFill/>
                    </a:lnT>
                    <a:lnB>
                      <a:noFill/>
                    </a:lnB>
                  </a:tcPr>
                </a:tc>
                <a:extLst>
                  <a:ext uri="{0D108BD9-81ED-4DB2-BD59-A6C34878D82A}">
                    <a16:rowId xmlns:a16="http://schemas.microsoft.com/office/drawing/2014/main" val="1088589116"/>
                  </a:ext>
                </a:extLst>
              </a:tr>
            </a:tbl>
          </a:graphicData>
        </a:graphic>
      </p:graphicFrame>
    </p:spTree>
    <p:extLst>
      <p:ext uri="{BB962C8B-B14F-4D97-AF65-F5344CB8AC3E}">
        <p14:creationId xmlns:p14="http://schemas.microsoft.com/office/powerpoint/2010/main" val="42182637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29041FAEF03FC4C8C2F555282707911" ma:contentTypeVersion="16" ma:contentTypeDescription="新しいドキュメントを作成します。" ma:contentTypeScope="" ma:versionID="a040becb4450e1977457c5d0e06467f9">
  <xsd:schema xmlns:xsd="http://www.w3.org/2001/XMLSchema" xmlns:xs="http://www.w3.org/2001/XMLSchema" xmlns:p="http://schemas.microsoft.com/office/2006/metadata/properties" xmlns:ns2="e5d3d4bb-76b6-477d-98a4-7ff5e31f3244" xmlns:ns3="e3e09e67-d7cc-4e47-828f-5f2cf354dd97" targetNamespace="http://schemas.microsoft.com/office/2006/metadata/properties" ma:root="true" ma:fieldsID="580289082ea00bf269646b5e67dd6263" ns2:_="" ns3:_="">
    <xsd:import namespace="e5d3d4bb-76b6-477d-98a4-7ff5e31f3244"/>
    <xsd:import namespace="e3e09e67-d7cc-4e47-828f-5f2cf354dd97"/>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d3d4bb-76b6-477d-98a4-7ff5e31f3244"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6"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2" nillable="true" ma:displayName="Location" ma:descrip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3e09e67-d7cc-4e47-828f-5f2cf354dd97"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c8ba98a2-cb25-4bdf-9e9b-02b45c7f7662}" ma:internalName="TaxCatchAll" ma:showField="CatchAllData" ma:web="e3e09e67-d7cc-4e47-828f-5f2cf354dd97">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3e09e67-d7cc-4e47-828f-5f2cf354dd97" xsi:nil="true"/>
    <_x4f5c__x6210__x65e5__x6642_ xmlns="e5d3d4bb-76b6-477d-98a4-7ff5e31f3244" xsi:nil="true"/>
    <lcf76f155ced4ddcb4097134ff3c332f xmlns="e5d3d4bb-76b6-477d-98a4-7ff5e31f3244">
      <Terms xmlns="http://schemas.microsoft.com/office/infopath/2007/PartnerControls"/>
    </lcf76f155ced4ddcb4097134ff3c332f>
    <MediaLengthInSeconds xmlns="e5d3d4bb-76b6-477d-98a4-7ff5e31f3244" xsi:nil="true"/>
  </documentManagement>
</p:properties>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76A76390-9893-4FC2-9E70-C5105A23E9D5}"/>
</file>

<file path=customXml/itemProps3.xml><?xml version="1.0" encoding="utf-8"?>
<ds:datastoreItem xmlns:ds="http://schemas.openxmlformats.org/officeDocument/2006/customXml" ds:itemID="{88B7C2A7-38FF-433F-972F-B0D0DCFF91B9}">
  <ds:schemaRefs>
    <ds:schemaRef ds:uri="http://schemas.microsoft.com/office/infopath/2007/PartnerControls"/>
    <ds:schemaRef ds:uri="http://www.w3.org/XML/1998/namespace"/>
    <ds:schemaRef ds:uri="04051ca4-4174-4f5a-b4bf-c8092c177d67"/>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85ec59af-1a16-40a0-b163-384e34c79a5c"/>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212</TotalTime>
  <Words>1921</Words>
  <Application>Microsoft Office PowerPoint</Application>
  <PresentationFormat>A4 210 x 297 mm</PresentationFormat>
  <Paragraphs>328</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4</vt:i4>
      </vt:variant>
    </vt:vector>
  </HeadingPairs>
  <TitlesOfParts>
    <vt:vector size="14" baseType="lpstr">
      <vt:lpstr>Meiryo UI</vt:lpstr>
      <vt:lpstr>ＭＳ ゴシック</vt:lpstr>
      <vt:lpstr>ＭＳ 明朝</vt:lpstr>
      <vt:lpstr>メイリオ</vt:lpstr>
      <vt:lpstr>游ゴシック</vt:lpstr>
      <vt:lpstr>Arial</vt:lpstr>
      <vt:lpstr>Calibri</vt:lpstr>
      <vt:lpstr>Calibri Light</vt:lpstr>
      <vt:lpstr>Office テーマ</vt:lpstr>
      <vt:lpstr>2_Office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越後谷 望(ECHIGOYA Nozomi)</cp:lastModifiedBy>
  <cp:revision>19</cp:revision>
  <cp:lastPrinted>2023-12-20T06:50:18Z</cp:lastPrinted>
  <dcterms:created xsi:type="dcterms:W3CDTF">2023-04-07T00:51:12Z</dcterms:created>
  <dcterms:modified xsi:type="dcterms:W3CDTF">2025-01-27T05:43:59Z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0x010100A29041FAEF03FC4C8C2F555282707911</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