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24" autoAdjust="0"/>
  </p:normalViewPr>
  <p:slideViewPr>
    <p:cSldViewPr snapToGrid="0">
      <p:cViewPr varScale="1">
        <p:scale>
          <a:sx n="110" d="100"/>
          <a:sy n="110" d="100"/>
        </p:scale>
        <p:origin x="1416" y="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270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66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666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644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978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68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99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191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832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360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DB68-4CF3-4EFC-BE39-68897B1D3B23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089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6DB68-4CF3-4EFC-BE39-68897B1D3B23}" type="datetimeFigureOut">
              <a:rPr kumimoji="1" lang="ja-JP" altLang="en-US" smtClean="0"/>
              <a:t>2021/2/15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DC8E0-6361-47C8-B540-16B4BBE1ED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651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202882"/>
              </p:ext>
            </p:extLst>
          </p:nvPr>
        </p:nvGraphicFramePr>
        <p:xfrm>
          <a:off x="388210" y="1268211"/>
          <a:ext cx="3068843" cy="511938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23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0288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①　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本則の</a:t>
                      </a:r>
                      <a:r>
                        <a:rPr lang="ja-JP" sz="1200" b="1" u="sng" kern="100" dirty="0">
                          <a:effectLst/>
                          <a:latin typeface="+mn-ea"/>
                          <a:ea typeface="+mn-ea"/>
                        </a:rPr>
                        <a:t>課税事業者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である。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☐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8417">
                <a:tc>
                  <a:txBody>
                    <a:bodyPr/>
                    <a:lstStyle/>
                    <a:p>
                      <a:pPr marL="93663" lvl="0" indent="-93663" algn="l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②　</a:t>
                      </a:r>
                      <a:r>
                        <a:rPr lang="ja-JP" sz="1200" b="1" u="sng" kern="100" dirty="0">
                          <a:effectLst/>
                          <a:latin typeface="+mn-ea"/>
                          <a:ea typeface="+mn-ea"/>
                        </a:rPr>
                        <a:t>免税事業者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（消費税法第９条第１項の規定により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消費税を納める義務が免除される事業者）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である。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☐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82588">
                <a:tc>
                  <a:txBody>
                    <a:bodyPr/>
                    <a:lstStyle/>
                    <a:p>
                      <a:pPr marL="93663" lvl="0" indent="-93663" algn="l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③　</a:t>
                      </a:r>
                      <a:r>
                        <a:rPr lang="ja-JP" sz="1200" b="1" u="sng" kern="100" dirty="0">
                          <a:effectLst/>
                          <a:latin typeface="+mn-ea"/>
                          <a:ea typeface="+mn-ea"/>
                        </a:rPr>
                        <a:t>簡易課税制度の適用を受ける者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（消費税法第</a:t>
                      </a:r>
                      <a:r>
                        <a:rPr lang="en-US" altLang="ja-JP" sz="1200" kern="100" dirty="0">
                          <a:effectLst/>
                          <a:latin typeface="+mn-ea"/>
                          <a:ea typeface="+mn-ea"/>
                        </a:rPr>
                        <a:t>37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条第１項の規定により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、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仕入れに係る消費税額の控除の特例を受ける事業者）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である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+mn-ea"/>
                          <a:ea typeface="+mn-ea"/>
                        </a:rPr>
                        <a:t>☐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8096">
                <a:tc>
                  <a:txBody>
                    <a:bodyPr/>
                    <a:lstStyle/>
                    <a:p>
                      <a:pPr marL="93663" lvl="0" indent="-93663" algn="l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④　本則の</a:t>
                      </a:r>
                      <a:r>
                        <a:rPr lang="ja-JP" altLang="en-US" sz="1200" b="1" u="sng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課税事業者かどうかわからないが、消費税を除いて助成金を申請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する。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200" kern="100" dirty="0">
                          <a:effectLst/>
                          <a:latin typeface="+mn-ea"/>
                          <a:ea typeface="+mn-ea"/>
                        </a:rPr>
                        <a:t>☐</a:t>
                      </a:r>
                      <a:endParaRPr lang="ja-JP" alt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770667"/>
              </p:ext>
            </p:extLst>
          </p:nvPr>
        </p:nvGraphicFramePr>
        <p:xfrm>
          <a:off x="4038604" y="2278251"/>
          <a:ext cx="2960589" cy="103241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5822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6209">
                <a:tc>
                  <a:txBody>
                    <a:bodyPr/>
                    <a:lstStyle/>
                    <a:p>
                      <a:pPr marL="93663" lvl="0" indent="-93663" algn="just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①　基準期間（前々年度）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における課税売上高が</a:t>
                      </a:r>
                      <a:r>
                        <a:rPr lang="en-US" sz="1200" kern="100" dirty="0">
                          <a:effectLst/>
                          <a:latin typeface="+mn-ea"/>
                          <a:ea typeface="+mn-ea"/>
                        </a:rPr>
                        <a:t>1,000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万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以下である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。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☐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6209">
                <a:tc>
                  <a:txBody>
                    <a:bodyPr/>
                    <a:lstStyle/>
                    <a:p>
                      <a:pPr marL="93663" indent="-93663" algn="just">
                        <a:spcAft>
                          <a:spcPts val="0"/>
                        </a:spcAft>
                      </a:pP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②　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消費税課税事業者選択届出書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を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提出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していない。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☐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557456"/>
              </p:ext>
            </p:extLst>
          </p:nvPr>
        </p:nvGraphicFramePr>
        <p:xfrm>
          <a:off x="4034123" y="3813516"/>
          <a:ext cx="2960589" cy="149698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5822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8995">
                <a:tc>
                  <a:txBody>
                    <a:bodyPr/>
                    <a:lstStyle/>
                    <a:p>
                      <a:pPr marL="93663" lvl="0" indent="-93663" algn="just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①　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基準期間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（前々年度）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における課税売上高が</a:t>
                      </a:r>
                      <a:r>
                        <a:rPr lang="en-US" sz="1200" kern="100" dirty="0">
                          <a:effectLst/>
                          <a:latin typeface="+mn-ea"/>
                          <a:ea typeface="+mn-ea"/>
                        </a:rPr>
                        <a:t>5,000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万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円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以下である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。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☐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995">
                <a:tc>
                  <a:txBody>
                    <a:bodyPr/>
                    <a:lstStyle/>
                    <a:p>
                      <a:pPr marL="93663" lvl="0" indent="-93663" algn="just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②　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消費税簡易課税制度選択届書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を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提出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し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ている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。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☐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8995">
                <a:tc>
                  <a:txBody>
                    <a:bodyPr/>
                    <a:lstStyle/>
                    <a:p>
                      <a:pPr marL="93663" lvl="0" indent="-93663" algn="just">
                        <a:spcAft>
                          <a:spcPts val="0"/>
                        </a:spcAft>
                        <a:buFont typeface="+mj-ea"/>
                        <a:buNone/>
                      </a:pP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③　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消費税簡易課税制度選択不適用届出書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を</a:t>
                      </a: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提出</a:t>
                      </a:r>
                      <a:r>
                        <a:rPr lang="ja-JP" altLang="en-US" sz="1200" kern="100" dirty="0">
                          <a:effectLst/>
                          <a:latin typeface="+mn-ea"/>
                          <a:ea typeface="+mn-ea"/>
                        </a:rPr>
                        <a:t>していない。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+mn-ea"/>
                          <a:ea typeface="+mn-ea"/>
                        </a:rPr>
                        <a:t>☐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64313"/>
              </p:ext>
            </p:extLst>
          </p:nvPr>
        </p:nvGraphicFramePr>
        <p:xfrm>
          <a:off x="388210" y="652806"/>
          <a:ext cx="3955190" cy="36916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26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1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</a:rPr>
                        <a:t>助成対象者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 </a:t>
                      </a:r>
                      <a:endParaRPr lang="ja-JP" sz="1200" kern="100" dirty="0"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右矢印 8"/>
          <p:cNvSpPr/>
          <p:nvPr/>
        </p:nvSpPr>
        <p:spPr>
          <a:xfrm>
            <a:off x="3567956" y="1512811"/>
            <a:ext cx="376518" cy="268942"/>
          </a:xfrm>
          <a:prstGeom prst="rightArrow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19050">
            <a:solidFill>
              <a:srgbClr val="0070C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4036289" y="1438836"/>
            <a:ext cx="2767888" cy="40341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1200" dirty="0"/>
              <a:t>消費税を除いて助成金を申請します。</a:t>
            </a:r>
          </a:p>
        </p:txBody>
      </p:sp>
      <p:sp>
        <p:nvSpPr>
          <p:cNvPr id="12" name="角丸四角形 11"/>
          <p:cNvSpPr/>
          <p:nvPr/>
        </p:nvSpPr>
        <p:spPr>
          <a:xfrm>
            <a:off x="4063185" y="5740376"/>
            <a:ext cx="2740992" cy="40341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 w="190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r>
              <a:rPr kumimoji="1" lang="ja-JP" altLang="en-US" sz="1200" dirty="0"/>
              <a:t>消費税を除いて助成金を申請します。</a:t>
            </a:r>
          </a:p>
        </p:txBody>
      </p:sp>
      <p:sp>
        <p:nvSpPr>
          <p:cNvPr id="13" name="右矢印 12"/>
          <p:cNvSpPr/>
          <p:nvPr/>
        </p:nvSpPr>
        <p:spPr>
          <a:xfrm rot="19829728">
            <a:off x="7122072" y="2435112"/>
            <a:ext cx="376518" cy="268942"/>
          </a:xfrm>
          <a:prstGeom prst="rightArrow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角丸四角形 13"/>
          <p:cNvSpPr/>
          <p:nvPr/>
        </p:nvSpPr>
        <p:spPr>
          <a:xfrm>
            <a:off x="7567295" y="2030506"/>
            <a:ext cx="2123553" cy="677083"/>
          </a:xfrm>
          <a:prstGeom prst="roundRect">
            <a:avLst>
              <a:gd name="adj" fmla="val 8667"/>
            </a:avLst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r>
              <a:rPr lang="ja-JP" altLang="en-US" sz="1200" dirty="0"/>
              <a:t>すべての</a:t>
            </a:r>
            <a:r>
              <a:rPr kumimoji="1" lang="ja-JP" altLang="en-US" sz="1200" dirty="0"/>
              <a:t>項目に該当する場合、消費税を除かずに助成金を申請します。</a:t>
            </a:r>
          </a:p>
        </p:txBody>
      </p:sp>
      <p:sp>
        <p:nvSpPr>
          <p:cNvPr id="17" name="右矢印 16"/>
          <p:cNvSpPr/>
          <p:nvPr/>
        </p:nvSpPr>
        <p:spPr>
          <a:xfrm>
            <a:off x="3559570" y="2658309"/>
            <a:ext cx="376518" cy="268942"/>
          </a:xfrm>
          <a:prstGeom prst="rightArrow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右矢印 17"/>
          <p:cNvSpPr/>
          <p:nvPr/>
        </p:nvSpPr>
        <p:spPr>
          <a:xfrm>
            <a:off x="3550606" y="4410905"/>
            <a:ext cx="376518" cy="268942"/>
          </a:xfrm>
          <a:prstGeom prst="rightArrow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右矢印 18"/>
          <p:cNvSpPr/>
          <p:nvPr/>
        </p:nvSpPr>
        <p:spPr>
          <a:xfrm>
            <a:off x="3572439" y="5812094"/>
            <a:ext cx="376518" cy="268942"/>
          </a:xfrm>
          <a:prstGeom prst="rightArrow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19050">
            <a:solidFill>
              <a:srgbClr val="0070C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右矢印 19"/>
          <p:cNvSpPr/>
          <p:nvPr/>
        </p:nvSpPr>
        <p:spPr>
          <a:xfrm rot="2128089">
            <a:off x="7111562" y="2934125"/>
            <a:ext cx="376518" cy="268942"/>
          </a:xfrm>
          <a:prstGeom prst="rightArrow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19050">
            <a:solidFill>
              <a:srgbClr val="0070C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角丸四角形 20"/>
          <p:cNvSpPr/>
          <p:nvPr/>
        </p:nvSpPr>
        <p:spPr>
          <a:xfrm>
            <a:off x="7567296" y="2873852"/>
            <a:ext cx="2123553" cy="663221"/>
          </a:xfrm>
          <a:prstGeom prst="roundRect">
            <a:avLst>
              <a:gd name="adj" fmla="val 11606"/>
            </a:avLst>
          </a:prstGeom>
          <a:solidFill>
            <a:schemeClr val="accent5">
              <a:lumMod val="20000"/>
              <a:lumOff val="80000"/>
            </a:schemeClr>
          </a:solidFill>
          <a:ln w="190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r>
              <a:rPr lang="ja-JP" altLang="en-US" sz="1200" dirty="0"/>
              <a:t>該当しない項目があった</a:t>
            </a:r>
            <a:r>
              <a:rPr kumimoji="1" lang="ja-JP" altLang="en-US" sz="1200" dirty="0"/>
              <a:t>場合、消費税を除いて助成金を申請します。</a:t>
            </a:r>
          </a:p>
        </p:txBody>
      </p:sp>
      <p:sp>
        <p:nvSpPr>
          <p:cNvPr id="22" name="右矢印 21"/>
          <p:cNvSpPr/>
          <p:nvPr/>
        </p:nvSpPr>
        <p:spPr>
          <a:xfrm rot="19829728">
            <a:off x="7099661" y="4240567"/>
            <a:ext cx="376518" cy="268942"/>
          </a:xfrm>
          <a:prstGeom prst="rightArrow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7558331" y="3836894"/>
            <a:ext cx="2123553" cy="677083"/>
          </a:xfrm>
          <a:prstGeom prst="roundRect">
            <a:avLst>
              <a:gd name="adj" fmla="val 8667"/>
            </a:avLst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r>
              <a:rPr lang="ja-JP" altLang="en-US" sz="1200" dirty="0"/>
              <a:t>すべての</a:t>
            </a:r>
            <a:r>
              <a:rPr kumimoji="1" lang="ja-JP" altLang="en-US" sz="1200" dirty="0"/>
              <a:t>項目に該当する場合、消費税を除かずに助成金を申請します。</a:t>
            </a:r>
          </a:p>
        </p:txBody>
      </p:sp>
      <p:sp>
        <p:nvSpPr>
          <p:cNvPr id="24" name="右矢印 23"/>
          <p:cNvSpPr/>
          <p:nvPr/>
        </p:nvSpPr>
        <p:spPr>
          <a:xfrm rot="2128089">
            <a:off x="7102598" y="4727066"/>
            <a:ext cx="376518" cy="268942"/>
          </a:xfrm>
          <a:prstGeom prst="rightArrow">
            <a:avLst/>
          </a:prstGeom>
          <a:pattFill prst="dkUpDiag">
            <a:fgClr>
              <a:schemeClr val="accent1"/>
            </a:fgClr>
            <a:bgClr>
              <a:schemeClr val="bg1"/>
            </a:bgClr>
          </a:pattFill>
          <a:ln w="19050">
            <a:solidFill>
              <a:srgbClr val="0070C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角丸四角形 24"/>
          <p:cNvSpPr/>
          <p:nvPr/>
        </p:nvSpPr>
        <p:spPr>
          <a:xfrm>
            <a:off x="7558331" y="4692364"/>
            <a:ext cx="2123553" cy="671926"/>
          </a:xfrm>
          <a:prstGeom prst="roundRect">
            <a:avLst>
              <a:gd name="adj" fmla="val 11606"/>
            </a:avLst>
          </a:prstGeom>
          <a:solidFill>
            <a:schemeClr val="accent5">
              <a:lumMod val="20000"/>
              <a:lumOff val="80000"/>
            </a:schemeClr>
          </a:solidFill>
          <a:ln w="190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r>
              <a:rPr lang="ja-JP" altLang="en-US" sz="1200" dirty="0"/>
              <a:t>該当しない項目があった</a:t>
            </a:r>
            <a:r>
              <a:rPr kumimoji="1" lang="ja-JP" altLang="en-US" sz="1200" dirty="0"/>
              <a:t>場合、消費税を除いて助成金を申請します。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371600" y="200589"/>
            <a:ext cx="7583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【</a:t>
            </a:r>
            <a:r>
              <a:rPr lang="ja-JP" altLang="ja-JP" dirty="0"/>
              <a:t>助成対象者の消費税の</a:t>
            </a:r>
            <a:r>
              <a:rPr lang="ja-JP" altLang="en-US" dirty="0"/>
              <a:t>取扱い</a:t>
            </a:r>
            <a:r>
              <a:rPr lang="ja-JP" altLang="ja-JP" dirty="0"/>
              <a:t>チェックリスト】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88210" y="6387600"/>
            <a:ext cx="9172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/>
            <a:r>
              <a:rPr lang="ja-JP" altLang="en-US" sz="1200" dirty="0"/>
              <a:t>（注）</a:t>
            </a:r>
            <a:r>
              <a:rPr lang="ja-JP" altLang="ja-JP" sz="1200" dirty="0"/>
              <a:t>整備内容</a:t>
            </a:r>
            <a:r>
              <a:rPr lang="ja-JP" altLang="en-US" sz="1200" dirty="0"/>
              <a:t>が複数</a:t>
            </a:r>
            <a:r>
              <a:rPr lang="ja-JP" altLang="ja-JP" sz="1200" dirty="0"/>
              <a:t>あ</a:t>
            </a:r>
            <a:r>
              <a:rPr lang="ja-JP" altLang="en-US" sz="1200" dirty="0"/>
              <a:t>って</a:t>
            </a:r>
            <a:r>
              <a:rPr lang="ja-JP" altLang="ja-JP" sz="1200" dirty="0"/>
              <a:t>、</a:t>
            </a:r>
            <a:r>
              <a:rPr lang="ja-JP" altLang="en-US" sz="1200" dirty="0"/>
              <a:t>それらの整備時期が異なる場合には、整備内容ごとに</a:t>
            </a:r>
            <a:r>
              <a:rPr lang="ja-JP" altLang="ja-JP" sz="1200" dirty="0"/>
              <a:t>基準期間</a:t>
            </a:r>
            <a:r>
              <a:rPr lang="ja-JP" altLang="en-US" sz="1200" dirty="0"/>
              <a:t>、さらには消費税の取扱いが異なることがありますので、</a:t>
            </a:r>
            <a:r>
              <a:rPr lang="ja-JP" altLang="ja-JP" sz="1200" dirty="0"/>
              <a:t>整備内容</a:t>
            </a:r>
            <a:r>
              <a:rPr lang="ja-JP" altLang="en-US" sz="1200" dirty="0"/>
              <a:t>ごとの整備時期等を確認願います。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75567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B4CC9FC6-ADA1-4DF5-8D46-A7933BBA8BB9}" vid="{F0B1E447-E586-460F-BED1-AB25B9200A9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29041FAEF03FC4C8C2F555282707911" ma:contentTypeVersion="16" ma:contentTypeDescription="新しいドキュメントを作成します。" ma:contentTypeScope="" ma:versionID="a040becb4450e1977457c5d0e06467f9">
  <xsd:schema xmlns:xsd="http://www.w3.org/2001/XMLSchema" xmlns:xs="http://www.w3.org/2001/XMLSchema" xmlns:p="http://schemas.microsoft.com/office/2006/metadata/properties" xmlns:ns2="e5d3d4bb-76b6-477d-98a4-7ff5e31f3244" xmlns:ns3="e3e09e67-d7cc-4e47-828f-5f2cf354dd97" targetNamespace="http://schemas.microsoft.com/office/2006/metadata/properties" ma:root="true" ma:fieldsID="580289082ea00bf269646b5e67dd6263" ns2:_="" ns3:_="">
    <xsd:import namespace="e5d3d4bb-76b6-477d-98a4-7ff5e31f3244"/>
    <xsd:import namespace="e3e09e67-d7cc-4e47-828f-5f2cf354dd97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d3d4bb-76b6-477d-98a4-7ff5e31f3244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e09e67-d7cc-4e47-828f-5f2cf354dd97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c8ba98a2-cb25-4bdf-9e9b-02b45c7f7662}" ma:internalName="TaxCatchAll" ma:showField="CatchAllData" ma:web="e3e09e67-d7cc-4e47-828f-5f2cf354dd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3e09e67-d7cc-4e47-828f-5f2cf354dd97" xsi:nil="true"/>
    <lcf76f155ced4ddcb4097134ff3c332f xmlns="e5d3d4bb-76b6-477d-98a4-7ff5e31f3244">
      <Terms xmlns="http://schemas.microsoft.com/office/infopath/2007/PartnerControls"/>
    </lcf76f155ced4ddcb4097134ff3c332f>
    <_x4f5c__x6210__x65e5__x6642_ xmlns="e5d3d4bb-76b6-477d-98a4-7ff5e31f3244" xsi:nil="true"/>
  </documentManagement>
</p:properties>
</file>

<file path=customXml/itemProps1.xml><?xml version="1.0" encoding="utf-8"?>
<ds:datastoreItem xmlns:ds="http://schemas.openxmlformats.org/officeDocument/2006/customXml" ds:itemID="{F83BF3E2-6658-4C44-9533-659E96E66491}"/>
</file>

<file path=customXml/itemProps2.xml><?xml version="1.0" encoding="utf-8"?>
<ds:datastoreItem xmlns:ds="http://schemas.openxmlformats.org/officeDocument/2006/customXml" ds:itemID="{C1B03AB7-81A7-4884-BBC3-BAE73AD85665}"/>
</file>

<file path=customXml/itemProps3.xml><?xml version="1.0" encoding="utf-8"?>
<ds:datastoreItem xmlns:ds="http://schemas.openxmlformats.org/officeDocument/2006/customXml" ds:itemID="{8A73C900-2AE8-4798-8F4F-9C24204FBB35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97</TotalTime>
  <Words>310</Words>
  <Application>Microsoft Office PowerPoint</Application>
  <PresentationFormat>A4 210 x 297 mm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農林水産省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</dc:creator>
  <cp:lastModifiedBy>深谷　匠</cp:lastModifiedBy>
  <cp:revision>9</cp:revision>
  <cp:lastPrinted>2021-02-15T02:28:45Z</cp:lastPrinted>
  <dcterms:created xsi:type="dcterms:W3CDTF">2018-01-31T08:59:36Z</dcterms:created>
  <dcterms:modified xsi:type="dcterms:W3CDTF">2021-02-15T02:28:47Z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0x010100A29041FAEF03FC4C8C2F555282707911</vt:lpwstr>
  </property>
</Properties>
</file>